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6858000" cy="9144000"/>
  <p:embeddedFontLst>
    <p:embeddedFont>
      <p:font typeface="Nunito"/>
      <p:regular r:id="rId34"/>
      <p:bold r:id="rId35"/>
      <p:italic r:id="rId36"/>
      <p:boldItalic r:id="rId37"/>
    </p:embeddedFont>
    <p:embeddedFont>
      <p:font typeface="Maven Pro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3250F3-27DE-487F-B541-D56BA25C1683}">
  <a:tblStyle styleId="{143250F3-27DE-487F-B541-D56BA25C16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Nunito-bold.fntdata"/><Relationship Id="rId12" Type="http://schemas.openxmlformats.org/officeDocument/2006/relationships/slide" Target="slides/slide6.xml"/><Relationship Id="rId34" Type="http://schemas.openxmlformats.org/officeDocument/2006/relationships/font" Target="fonts/Nunito-regular.fntdata"/><Relationship Id="rId15" Type="http://schemas.openxmlformats.org/officeDocument/2006/relationships/slide" Target="slides/slide9.xml"/><Relationship Id="rId37" Type="http://schemas.openxmlformats.org/officeDocument/2006/relationships/font" Target="fonts/Nunito-boldItalic.fntdata"/><Relationship Id="rId14" Type="http://schemas.openxmlformats.org/officeDocument/2006/relationships/slide" Target="slides/slide8.xml"/><Relationship Id="rId36" Type="http://schemas.openxmlformats.org/officeDocument/2006/relationships/font" Target="fonts/Nunito-italic.fntdata"/><Relationship Id="rId17" Type="http://schemas.openxmlformats.org/officeDocument/2006/relationships/slide" Target="slides/slide11.xml"/><Relationship Id="rId39" Type="http://schemas.openxmlformats.org/officeDocument/2006/relationships/font" Target="fonts/MavenPro-bold.fntdata"/><Relationship Id="rId16" Type="http://schemas.openxmlformats.org/officeDocument/2006/relationships/slide" Target="slides/slide10.xml"/><Relationship Id="rId38" Type="http://schemas.openxmlformats.org/officeDocument/2006/relationships/font" Target="fonts/MavenPr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3c5c4669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3c5c4669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33c5c4669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33c5c4669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33c5c46698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33c5c46698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33c5c4669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33c5c4669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3c5c4669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3c5c4669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33c5c4669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33c5c4669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3c5c46698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3c5c46698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33c5c46698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33c5c4669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3c5c46698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3c5c4669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35752f13f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35752f13f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5752f13f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5752f13f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35752f13f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35752f13f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1ff615e9e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1ff615e9e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1ff615e9e4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1ff615e9e4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35752f13f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35752f13f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35752f13f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35752f13f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3c5c46698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3c5c46698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35752f13fb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35752f13fb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5752f13f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5752f13f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5752f13f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5752f13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35752f13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35752f13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3c5c4669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3c5c4669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33c5c4669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33c5c4669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33c5c4669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33c5c4669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3c5c4669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33c5c4669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33c5c4669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33c5c4669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huggingface.co/spaces/alinaL/Kaunas_Aruoda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en.wikipedia.org/wiki/Bag-of-words_model" TargetMode="External"/><Relationship Id="rId4" Type="http://schemas.openxmlformats.org/officeDocument/2006/relationships/hyperlink" Target="https://en.wikipedia.org/wiki/Vector_space_mode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3000"/>
              <a:t>Homeless (real estate price prediction in Kaunas)</a:t>
            </a:r>
            <a:endParaRPr sz="30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Alina, Lina  2022 06 12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25" y="181900"/>
            <a:ext cx="1682450" cy="123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lt"/>
              <a:t>Kainos priklausomybė nuo būsto ploto ir kambarių sk.</a:t>
            </a:r>
            <a:endParaRPr/>
          </a:p>
        </p:txBody>
      </p:sp>
      <p:sp>
        <p:nvSpPr>
          <p:cNvPr id="334" name="Google Shape;334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3950"/>
            <a:ext cx="8954900" cy="400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 txBox="1"/>
          <p:nvPr>
            <p:ph type="title"/>
          </p:nvPr>
        </p:nvSpPr>
        <p:spPr>
          <a:xfrm>
            <a:off x="290425" y="65175"/>
            <a:ext cx="87801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Kainos priklausomybė nuo aukštų sk. ir būsto aukšto </a:t>
            </a:r>
            <a:endParaRPr/>
          </a:p>
        </p:txBody>
      </p:sp>
      <p:sp>
        <p:nvSpPr>
          <p:cNvPr id="341" name="Google Shape;341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425" y="1048025"/>
            <a:ext cx="8853575" cy="401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Koreliacija</a:t>
            </a:r>
            <a:endParaRPr/>
          </a:p>
        </p:txBody>
      </p:sp>
      <p:sp>
        <p:nvSpPr>
          <p:cNvPr id="348" name="Google Shape;348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00" y="598575"/>
            <a:ext cx="2762250" cy="400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5638" y="607651"/>
            <a:ext cx="2771775" cy="3989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425" y="607663"/>
            <a:ext cx="2743200" cy="461643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4"/>
          <p:cNvSpPr txBox="1"/>
          <p:nvPr>
            <p:ph type="title"/>
          </p:nvPr>
        </p:nvSpPr>
        <p:spPr>
          <a:xfrm>
            <a:off x="536875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Koreliacija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5"/>
          <p:cNvSpPr txBox="1"/>
          <p:nvPr>
            <p:ph type="title"/>
          </p:nvPr>
        </p:nvSpPr>
        <p:spPr>
          <a:xfrm>
            <a:off x="495750" y="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kaina/m</a:t>
            </a:r>
            <a:r>
              <a:rPr baseline="30000" lang="lt"/>
              <a:t>2</a:t>
            </a:r>
            <a:r>
              <a:rPr lang="lt"/>
              <a:t>: erdvinis pasiskirstymas</a:t>
            </a:r>
            <a:endParaRPr/>
          </a:p>
        </p:txBody>
      </p:sp>
      <p:pic>
        <p:nvPicPr>
          <p:cNvPr id="358" name="Google Shape;3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537" y="679550"/>
            <a:ext cx="6712924" cy="452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Aprašymo laukelis 1/4</a:t>
            </a:r>
            <a:endParaRPr/>
          </a:p>
        </p:txBody>
      </p:sp>
      <p:sp>
        <p:nvSpPr>
          <p:cNvPr id="364" name="Google Shape;364;p26"/>
          <p:cNvSpPr txBox="1"/>
          <p:nvPr>
            <p:ph idx="1" type="body"/>
          </p:nvPr>
        </p:nvSpPr>
        <p:spPr>
          <a:xfrm>
            <a:off x="1303800" y="1289350"/>
            <a:ext cx="7030500" cy="32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desc :  Parduodu gera buta Žaliakalnyje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Prie kliniku,mūriniame name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Butas po pilno remonto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Su visais baldais ir buit.technika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Orkaitė,šaldytuvas,skalbyklė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Šarvuotos durys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Plastikiniai langai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Yra didelis naujai istiklintas balkonas 7 k.m. ir rusys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Bute tamsus kambariukas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Galima iškart eit ir gyvent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BE TARPININKU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SMS IR SKAMBUČIAI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>
                <a:latin typeface="Verdana"/>
                <a:ea typeface="Verdana"/>
                <a:cs typeface="Verdana"/>
                <a:sym typeface="Verdana"/>
              </a:rPr>
              <a:t>AGENTUROMS  NE !!!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Duomenų pvz. 2/4</a:t>
            </a:r>
            <a:endParaRPr/>
          </a:p>
        </p:txBody>
      </p:sp>
      <p:sp>
        <p:nvSpPr>
          <p:cNvPr id="370" name="Google Shape;370;p27"/>
          <p:cNvSpPr txBox="1"/>
          <p:nvPr>
            <p:ph idx="1" type="body"/>
          </p:nvPr>
        </p:nvSpPr>
        <p:spPr>
          <a:xfrm>
            <a:off x="250925" y="1859175"/>
            <a:ext cx="46014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price :  60500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price_per_m2 :  2160.714285714286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address :  Kaunas, Eiguliai, Kalniečių g.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lat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lon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details__Plotas :  28.0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details__Kambarių sk. :  1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details__Aukštas :  1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details__Aukštų sk. :  9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details__Metai :  1985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details__Pastato tipas :  Mūrinis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details__Šildymas :  Centrinis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details__Įrengimas__Įrengtas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details__Ypatybės__Internetas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details__Ypatybės__Tualetas ir vonia atskirai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details__Ypatybės__Nauja kanalizacija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1" name="Google Shape;371;p27"/>
          <p:cNvSpPr txBox="1"/>
          <p:nvPr>
            <p:ph idx="1" type="body"/>
          </p:nvPr>
        </p:nvSpPr>
        <p:spPr>
          <a:xfrm>
            <a:off x="4572000" y="1800175"/>
            <a:ext cx="46014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details__Ypatybės__Nauja elektros instaliacija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details__Ypatybės__Virtuvė sujungta su kambariu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patalpos__Balkonas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patalpos__Rūsys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įranga__Su baldais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įranga__Plastikiniai vamzdžiai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įranga__Skalbimo mašina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įranga__Šaldytuvas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įranga__Virtuvės komplektas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įranga__Viryklė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įranga__Indaplovė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įranga__Vonia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details__Apsauga__Kodinė laiptinės spyna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details__Pastato energijos suvartojimo klasė :  A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details__Ypatybės__Kabelinė televizija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patalpos__Sandėliukas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details__Apsauga__Šarvuotos durys :  1.0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Duomenų pvz. 3/4</a:t>
            </a:r>
            <a:endParaRPr/>
          </a:p>
        </p:txBody>
      </p:sp>
      <p:sp>
        <p:nvSpPr>
          <p:cNvPr id="377" name="Google Shape;377;p28"/>
          <p:cNvSpPr txBox="1"/>
          <p:nvPr>
            <p:ph idx="1" type="body"/>
          </p:nvPr>
        </p:nvSpPr>
        <p:spPr>
          <a:xfrm>
            <a:off x="177200" y="1859175"/>
            <a:ext cx="4675200" cy="26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details__Namo numeris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details__Ypatybės__Uždaras kiemas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patalpos__Vieta automobiliui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įranga__Šildomos grindys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įranga__Židinys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įranga__Dušo kabina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details__Apsauga__Signalizacija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details__Ypatybės__Atskiras įėjimas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details__Ypatybės__Aukštos lubos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details__Buto numeris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details__Įrengimas__Dalinė apdaila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details__Apsauga__Vaizdo kameros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details__Ypatybės__Butas per kelis aukštus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įranga__Kondicionierius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details__Įrengimas__Neįrengtas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patalpos__Drabužinė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8" name="Google Shape;378;p28"/>
          <p:cNvSpPr txBox="1"/>
          <p:nvPr>
            <p:ph idx="1" type="body"/>
          </p:nvPr>
        </p:nvSpPr>
        <p:spPr>
          <a:xfrm>
            <a:off x="4572000" y="1800175"/>
            <a:ext cx="4601400" cy="27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patalpos__Terasa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details__Papildoma įranga__Rekuperacinė sistema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details__Įrengimas__Kita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details__Ypatybės__Varžytynės/aukcionas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patalpos__Pirtis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details__Papildomos patalpos__Yra palėpė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details__Ypatybės__Butas palėpėje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details__Ypatybės__Renovuotas namas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details__Apsauga__Budintis sargas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details__Ypatybės__buto dalis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phone1 :  37069192653.0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phone2 :  nan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Įdėtas :  2022-03-06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Redaguotas :  2022-05-23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Aktyvus iki :  2022-06-04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Įsiminė :  23.0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200">
                <a:latin typeface="Verdana"/>
                <a:ea typeface="Verdana"/>
                <a:cs typeface="Verdana"/>
                <a:sym typeface="Verdana"/>
              </a:rPr>
              <a:t>Peržiūrėjo :  3360/22 (iš viso/šiandien)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Duomenys 4/4 (iki 28 paveiksliukų)</a:t>
            </a:r>
            <a:endParaRPr/>
          </a:p>
        </p:txBody>
      </p:sp>
      <p:sp>
        <p:nvSpPr>
          <p:cNvPr id="384" name="Google Shape;384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1597875"/>
            <a:ext cx="2659219" cy="3545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9688" y="1597867"/>
            <a:ext cx="2659225" cy="3545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9375" y="1641550"/>
            <a:ext cx="4611000" cy="345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LinearRegression: </a:t>
            </a:r>
            <a:r>
              <a:rPr lang="lt" sz="2100">
                <a:latin typeface="Nunito"/>
                <a:ea typeface="Nunito"/>
                <a:cs typeface="Nunito"/>
                <a:sym typeface="Nunito"/>
              </a:rPr>
              <a:t>train 70 % test 30 %</a:t>
            </a:r>
            <a:endParaRPr/>
          </a:p>
        </p:txBody>
      </p:sp>
      <p:sp>
        <p:nvSpPr>
          <p:cNvPr id="393" name="Google Shape;393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100"/>
          </a:p>
        </p:txBody>
      </p:sp>
      <p:pic>
        <p:nvPicPr>
          <p:cNvPr id="394" name="Google Shape;3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00" y="1408350"/>
            <a:ext cx="8737209" cy="58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0"/>
          <p:cNvPicPr preferRelativeResize="0"/>
          <p:nvPr/>
        </p:nvPicPr>
        <p:blipFill rotWithShape="1">
          <a:blip r:embed="rId4">
            <a:alphaModFix/>
          </a:blip>
          <a:srcRect b="41034" l="0" r="0" t="0"/>
          <a:stretch/>
        </p:blipFill>
        <p:spPr>
          <a:xfrm>
            <a:off x="278200" y="2593682"/>
            <a:ext cx="3838575" cy="240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0"/>
          <p:cNvPicPr preferRelativeResize="0"/>
          <p:nvPr/>
        </p:nvPicPr>
        <p:blipFill rotWithShape="1">
          <a:blip r:embed="rId4">
            <a:alphaModFix/>
          </a:blip>
          <a:srcRect b="0" l="0" r="0" t="60650"/>
          <a:stretch/>
        </p:blipFill>
        <p:spPr>
          <a:xfrm>
            <a:off x="3660500" y="2994476"/>
            <a:ext cx="3838575" cy="160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525" y="152400"/>
            <a:ext cx="786515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Kodėl?</a:t>
            </a:r>
            <a:endParaRPr/>
          </a:p>
        </p:txBody>
      </p:sp>
      <p:sp>
        <p:nvSpPr>
          <p:cNvPr id="285" name="Google Shape;285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900"/>
              <a:t>Kad išmoktume sukurti machine learning prediction modelį.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lt" sz="1900"/>
              <a:t>Nauda klientui:</a:t>
            </a:r>
            <a:endParaRPr b="1" sz="1900"/>
          </a:p>
          <a:p>
            <a:pPr indent="-340201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b="1" lang="lt" sz="1900"/>
              <a:t>nereikėtų pirkti brokerio paslaugų </a:t>
            </a:r>
            <a:endParaRPr b="1" sz="1900"/>
          </a:p>
          <a:p>
            <a:pPr indent="-340201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lt" sz="1900"/>
              <a:t>arba sužinoti ar brokeris gerą kainą siūlo t. y. ar būsto kaina atitinka rinkos skelbimų kainą</a:t>
            </a:r>
            <a:endParaRPr b="1" sz="19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lt" sz="1900"/>
              <a:t>Investuokite 1000€ ir galėsite nusipirkti mūsų modelį ir jį pardavinėti klientams :) 👍</a:t>
            </a:r>
            <a:endParaRPr b="1"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Seniūnijos ir mikrorajonai</a:t>
            </a:r>
            <a:endParaRPr/>
          </a:p>
        </p:txBody>
      </p:sp>
      <p:pic>
        <p:nvPicPr>
          <p:cNvPr id="407" name="Google Shape;407;p32"/>
          <p:cNvPicPr preferRelativeResize="0"/>
          <p:nvPr/>
        </p:nvPicPr>
        <p:blipFill rotWithShape="1">
          <a:blip r:embed="rId3">
            <a:alphaModFix/>
          </a:blip>
          <a:srcRect b="51047" l="0" r="53005" t="0"/>
          <a:stretch/>
        </p:blipFill>
        <p:spPr>
          <a:xfrm>
            <a:off x="803150" y="1301775"/>
            <a:ext cx="6821436" cy="12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2"/>
          <p:cNvPicPr preferRelativeResize="0"/>
          <p:nvPr/>
        </p:nvPicPr>
        <p:blipFill rotWithShape="1">
          <a:blip r:embed="rId4">
            <a:alphaModFix/>
          </a:blip>
          <a:srcRect b="0" l="47340" r="0" t="0"/>
          <a:stretch/>
        </p:blipFill>
        <p:spPr>
          <a:xfrm>
            <a:off x="879350" y="2742550"/>
            <a:ext cx="7709899" cy="236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/>
          <p:nvPr/>
        </p:nvSpPr>
        <p:spPr>
          <a:xfrm>
            <a:off x="1078950" y="104200"/>
            <a:ext cx="706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600">
                <a:latin typeface="Maven Pro"/>
                <a:ea typeface="Maven Pro"/>
                <a:cs typeface="Maven Pro"/>
                <a:sym typeface="Maven Pro"/>
              </a:rPr>
              <a:t>Parduodamų butų pasiskirstymas pagal seniūnijas ir mikrorajonus</a:t>
            </a:r>
            <a:endParaRPr b="1" sz="1600">
              <a:latin typeface="Maven Pro"/>
              <a:ea typeface="Maven Pro"/>
              <a:cs typeface="Maven Pro"/>
              <a:sym typeface="Maven Pro"/>
            </a:endParaRPr>
          </a:p>
        </p:txBody>
      </p:sp>
      <p:pic>
        <p:nvPicPr>
          <p:cNvPr id="414" name="Google Shape;4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438" y="721450"/>
            <a:ext cx="8106163" cy="43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450" y="721450"/>
            <a:ext cx="8275712" cy="4338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4"/>
          <p:cNvSpPr txBox="1"/>
          <p:nvPr/>
        </p:nvSpPr>
        <p:spPr>
          <a:xfrm>
            <a:off x="1078950" y="104200"/>
            <a:ext cx="706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600">
                <a:latin typeface="Maven Pro"/>
                <a:ea typeface="Maven Pro"/>
                <a:cs typeface="Maven Pro"/>
                <a:sym typeface="Maven Pro"/>
              </a:rPr>
              <a:t>Parduodamų būstų kainų/m</a:t>
            </a:r>
            <a:r>
              <a:rPr b="1" baseline="30000" lang="lt" sz="1600"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b="1" lang="lt" sz="1600">
                <a:latin typeface="Maven Pro"/>
                <a:ea typeface="Maven Pro"/>
                <a:cs typeface="Maven Pro"/>
                <a:sym typeface="Maven Pro"/>
              </a:rPr>
              <a:t> mediana </a:t>
            </a:r>
            <a:r>
              <a:rPr b="1" lang="lt" sz="1600">
                <a:latin typeface="Maven Pro"/>
                <a:ea typeface="Maven Pro"/>
                <a:cs typeface="Maven Pro"/>
                <a:sym typeface="Maven Pro"/>
              </a:rPr>
              <a:t>seniūnijoje/mikrorajone</a:t>
            </a:r>
            <a:endParaRPr b="1" sz="16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Selected features - 14</a:t>
            </a:r>
            <a:endParaRPr/>
          </a:p>
        </p:txBody>
      </p:sp>
      <p:sp>
        <p:nvSpPr>
          <p:cNvPr id="431" name="Google Shape;431;p36"/>
          <p:cNvSpPr txBox="1"/>
          <p:nvPr>
            <p:ph idx="1" type="body"/>
          </p:nvPr>
        </p:nvSpPr>
        <p:spPr>
          <a:xfrm>
            <a:off x="1303800" y="1209875"/>
            <a:ext cx="3430500" cy="3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626">
                <a:latin typeface="Maven Pro"/>
                <a:ea typeface="Maven Pro"/>
                <a:cs typeface="Maven Pro"/>
                <a:sym typeface="Maven Pro"/>
              </a:rPr>
              <a:t>'details__Plotas',</a:t>
            </a:r>
            <a:endParaRPr sz="1626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26">
                <a:latin typeface="Maven Pro"/>
                <a:ea typeface="Maven Pro"/>
                <a:cs typeface="Maven Pro"/>
                <a:sym typeface="Maven Pro"/>
              </a:rPr>
              <a:t>'details__Metai', </a:t>
            </a:r>
            <a:endParaRPr sz="1626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26">
                <a:latin typeface="Maven Pro"/>
                <a:ea typeface="Maven Pro"/>
                <a:cs typeface="Maven Pro"/>
                <a:sym typeface="Maven Pro"/>
              </a:rPr>
              <a:t>'median_price_seniunija'</a:t>
            </a:r>
            <a:endParaRPr sz="1626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26">
                <a:latin typeface="Maven Pro"/>
                <a:ea typeface="Maven Pro"/>
                <a:cs typeface="Maven Pro"/>
                <a:sym typeface="Maven Pro"/>
              </a:rPr>
              <a:t>'details__Kambarių sk.',</a:t>
            </a:r>
            <a:endParaRPr sz="1626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26">
                <a:latin typeface="Maven Pro"/>
                <a:ea typeface="Maven Pro"/>
                <a:cs typeface="Maven Pro"/>
                <a:sym typeface="Maven Pro"/>
              </a:rPr>
              <a:t>'details__Aukštas', </a:t>
            </a:r>
            <a:endParaRPr sz="1626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26">
                <a:latin typeface="Maven Pro"/>
                <a:ea typeface="Maven Pro"/>
                <a:cs typeface="Maven Pro"/>
                <a:sym typeface="Maven Pro"/>
              </a:rPr>
              <a:t>'dist_from_cntr',   </a:t>
            </a:r>
            <a:r>
              <a:rPr lang="lt" sz="1626"/>
              <a:t> </a:t>
            </a:r>
            <a:endParaRPr sz="1626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lt" sz="5057"/>
              <a:t> </a:t>
            </a:r>
            <a:endParaRPr/>
          </a:p>
        </p:txBody>
      </p:sp>
      <p:sp>
        <p:nvSpPr>
          <p:cNvPr id="432" name="Google Shape;432;p36"/>
          <p:cNvSpPr txBox="1"/>
          <p:nvPr>
            <p:ph idx="2" type="body"/>
          </p:nvPr>
        </p:nvSpPr>
        <p:spPr>
          <a:xfrm>
            <a:off x="3992975" y="1191000"/>
            <a:ext cx="5067900" cy="4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600">
                <a:latin typeface="Maven Pro"/>
                <a:ea typeface="Maven Pro"/>
                <a:cs typeface="Maven Pro"/>
                <a:sym typeface="Maven Pro"/>
              </a:rPr>
              <a:t> </a:t>
            </a:r>
            <a:r>
              <a:rPr lang="lt" sz="1626">
                <a:latin typeface="Maven Pro"/>
                <a:ea typeface="Maven Pro"/>
                <a:cs typeface="Maven Pro"/>
                <a:sym typeface="Maven Pro"/>
              </a:rPr>
              <a:t>'</a:t>
            </a:r>
            <a:r>
              <a:rPr lang="lt" sz="1600">
                <a:latin typeface="Maven Pro"/>
                <a:ea typeface="Maven Pro"/>
                <a:cs typeface="Maven Pro"/>
                <a:sym typeface="Maven Pro"/>
              </a:rPr>
              <a:t>details__Apsauga__Signalizacija',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00">
                <a:latin typeface="Maven Pro"/>
                <a:ea typeface="Maven Pro"/>
                <a:cs typeface="Maven Pro"/>
                <a:sym typeface="Maven Pro"/>
              </a:rPr>
              <a:t>'details__Apsauga__Vaizdo kameros',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00">
                <a:latin typeface="Maven Pro"/>
                <a:ea typeface="Maven Pro"/>
                <a:cs typeface="Maven Pro"/>
                <a:sym typeface="Maven Pro"/>
              </a:rPr>
              <a:t>'details__Papildomos patalpos__Terasa',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00">
                <a:latin typeface="Maven Pro"/>
                <a:ea typeface="Maven Pro"/>
                <a:cs typeface="Maven Pro"/>
                <a:sym typeface="Maven Pro"/>
              </a:rPr>
              <a:t>'details__Papildomos patalpos__Vieta automobiliui',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00">
                <a:latin typeface="Maven Pro"/>
                <a:ea typeface="Maven Pro"/>
                <a:cs typeface="Maven Pro"/>
                <a:sym typeface="Maven Pro"/>
              </a:rPr>
              <a:t>'details__Ypatybės__Aukštos lubos',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00">
                <a:latin typeface="Maven Pro"/>
                <a:ea typeface="Maven Pro"/>
                <a:cs typeface="Maven Pro"/>
                <a:sym typeface="Maven Pro"/>
              </a:rPr>
              <a:t>'details__Ypatybės__Butas per kelis aukštus',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lt" sz="1600">
                <a:latin typeface="Maven Pro"/>
                <a:ea typeface="Maven Pro"/>
                <a:cs typeface="Maven Pro"/>
                <a:sym typeface="Maven Pro"/>
              </a:rPr>
              <a:t>'details__Ypatybės__Uždaras kiemas',</a:t>
            </a:r>
            <a:endParaRPr sz="16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lt" sz="1600">
                <a:latin typeface="Maven Pro"/>
                <a:ea typeface="Maven Pro"/>
                <a:cs typeface="Maven Pro"/>
                <a:sym typeface="Maven Pro"/>
              </a:rPr>
              <a:t>'details__Ypatybės__Virtuvė sujungta su kambariu',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Tested models with selected features (14)</a:t>
            </a:r>
            <a:endParaRPr/>
          </a:p>
        </p:txBody>
      </p:sp>
      <p:pic>
        <p:nvPicPr>
          <p:cNvPr id="438" name="Google Shape;438;p37"/>
          <p:cNvPicPr preferRelativeResize="0"/>
          <p:nvPr/>
        </p:nvPicPr>
        <p:blipFill rotWithShape="1">
          <a:blip r:embed="rId3">
            <a:alphaModFix/>
          </a:blip>
          <a:srcRect b="0" l="0" r="0" t="5544"/>
          <a:stretch/>
        </p:blipFill>
        <p:spPr>
          <a:xfrm>
            <a:off x="0" y="1369651"/>
            <a:ext cx="9144000" cy="25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7"/>
          <p:cNvSpPr txBox="1"/>
          <p:nvPr/>
        </p:nvSpPr>
        <p:spPr>
          <a:xfrm>
            <a:off x="561600" y="3872700"/>
            <a:ext cx="8514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1800">
                <a:latin typeface="Maven Pro"/>
                <a:ea typeface="Maven Pro"/>
                <a:cs typeface="Maven Pro"/>
                <a:sym typeface="Maven Pro"/>
              </a:rPr>
              <a:t>Išvada</a:t>
            </a:r>
            <a:r>
              <a:rPr lang="lt" sz="1800">
                <a:latin typeface="Maven Pro"/>
                <a:ea typeface="Maven Pro"/>
                <a:cs typeface="Maven Pro"/>
                <a:sym typeface="Maven Pro"/>
              </a:rPr>
              <a:t>: Išbandėme 3 modelius, geriausi rezultatai XGBoost - R</a:t>
            </a:r>
            <a:r>
              <a:rPr baseline="30000" lang="lt" sz="1800">
                <a:latin typeface="Maven Pro"/>
                <a:ea typeface="Maven Pro"/>
                <a:cs typeface="Maven Pro"/>
                <a:sym typeface="Maven Pro"/>
              </a:rPr>
              <a:t>2</a:t>
            </a:r>
            <a:r>
              <a:rPr lang="lt" sz="1800">
                <a:latin typeface="Maven Pro"/>
                <a:ea typeface="Maven Pro"/>
                <a:cs typeface="Maven Pro"/>
                <a:sym typeface="Maven Pro"/>
              </a:rPr>
              <a:t>=</a:t>
            </a:r>
            <a:r>
              <a:rPr b="1" lang="lt" sz="1800">
                <a:latin typeface="Maven Pro"/>
                <a:ea typeface="Maven Pro"/>
                <a:cs typeface="Maven Pro"/>
                <a:sym typeface="Maven Pro"/>
              </a:rPr>
              <a:t>0.8</a:t>
            </a:r>
            <a:endParaRPr b="1" sz="18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LR - </a:t>
            </a:r>
            <a:r>
              <a:rPr b="1" lang="lt" sz="1300">
                <a:latin typeface="Maven Pro"/>
                <a:ea typeface="Maven Pro"/>
                <a:cs typeface="Maven Pro"/>
                <a:sym typeface="Maven Pro"/>
              </a:rPr>
              <a:t>L</a:t>
            </a: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inear </a:t>
            </a:r>
            <a:r>
              <a:rPr b="1" lang="lt" sz="1300"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egression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RF - </a:t>
            </a:r>
            <a:r>
              <a:rPr b="1" lang="lt" sz="1300">
                <a:latin typeface="Maven Pro"/>
                <a:ea typeface="Maven Pro"/>
                <a:cs typeface="Maven Pro"/>
                <a:sym typeface="Maven Pro"/>
              </a:rPr>
              <a:t>R</a:t>
            </a: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andom </a:t>
            </a:r>
            <a:r>
              <a:rPr b="1" lang="lt" sz="1300">
                <a:latin typeface="Maven Pro"/>
                <a:ea typeface="Maven Pro"/>
                <a:cs typeface="Maven Pro"/>
                <a:sym typeface="Maven Pro"/>
              </a:rPr>
              <a:t>F</a:t>
            </a: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orest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XGBoost - e</a:t>
            </a:r>
            <a:r>
              <a:rPr b="1" lang="lt" sz="1300">
                <a:latin typeface="Maven Pro"/>
                <a:ea typeface="Maven Pro"/>
                <a:cs typeface="Maven Pro"/>
                <a:sym typeface="Maven Pro"/>
              </a:rPr>
              <a:t>X</a:t>
            </a: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treme </a:t>
            </a:r>
            <a:r>
              <a:rPr b="1" lang="lt" sz="1300">
                <a:latin typeface="Maven Pro"/>
                <a:ea typeface="Maven Pro"/>
                <a:cs typeface="Maven Pro"/>
                <a:sym typeface="Maven Pro"/>
              </a:rPr>
              <a:t>G</a:t>
            </a: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radient </a:t>
            </a:r>
            <a:r>
              <a:rPr b="1" lang="lt" sz="1300">
                <a:latin typeface="Maven Pro"/>
                <a:ea typeface="Maven Pro"/>
                <a:cs typeface="Maven Pro"/>
                <a:sym typeface="Maven Pro"/>
              </a:rPr>
              <a:t>B</a:t>
            </a:r>
            <a:r>
              <a:rPr lang="lt" sz="1300">
                <a:latin typeface="Maven Pro"/>
                <a:ea typeface="Maven Pro"/>
                <a:cs typeface="Maven Pro"/>
                <a:sym typeface="Maven Pro"/>
              </a:rPr>
              <a:t>oost</a:t>
            </a:r>
            <a:endParaRPr sz="1300">
              <a:latin typeface="Maven Pro"/>
              <a:ea typeface="Maven Pro"/>
              <a:cs typeface="Maven Pro"/>
              <a:sym typeface="Maven Pr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9"/>
          <p:cNvSpPr txBox="1"/>
          <p:nvPr/>
        </p:nvSpPr>
        <p:spPr>
          <a:xfrm>
            <a:off x="792575" y="317900"/>
            <a:ext cx="734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lt" sz="2200">
                <a:latin typeface="Maven Pro"/>
                <a:ea typeface="Maven Pro"/>
                <a:cs typeface="Maven Pro"/>
                <a:sym typeface="Maven Pro"/>
              </a:rPr>
              <a:t>Išvados:</a:t>
            </a:r>
            <a:endParaRPr b="1" sz="2200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50" name="Google Shape;450;p39"/>
          <p:cNvSpPr txBox="1"/>
          <p:nvPr/>
        </p:nvSpPr>
        <p:spPr>
          <a:xfrm>
            <a:off x="216275" y="807775"/>
            <a:ext cx="8860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AutoNum type="arabicPeriod"/>
            </a:pPr>
            <a:r>
              <a:rPr lang="lt" sz="1600">
                <a:latin typeface="Nunito"/>
                <a:ea typeface="Nunito"/>
                <a:cs typeface="Nunito"/>
                <a:sym typeface="Nunito"/>
              </a:rPr>
              <a:t>Didžiausią įtaką buto kainai turi plotas, būsto kainų seniūnijoje </a:t>
            </a:r>
            <a:r>
              <a:rPr lang="lt" sz="1600">
                <a:latin typeface="Nunito"/>
                <a:ea typeface="Nunito"/>
                <a:cs typeface="Nunito"/>
                <a:sym typeface="Nunito"/>
              </a:rPr>
              <a:t>mediana (išrikiavus vidurinė vertė)</a:t>
            </a:r>
            <a:r>
              <a:rPr lang="lt" sz="1600">
                <a:latin typeface="Nunito"/>
                <a:ea typeface="Nunito"/>
                <a:cs typeface="Nunito"/>
                <a:sym typeface="Nunito"/>
              </a:rPr>
              <a:t>, statybos metai, atstumas iki miesto centro, aukštas.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AutoNum type="arabicPeriod"/>
            </a:pPr>
            <a:r>
              <a:rPr lang="lt" sz="1600">
                <a:latin typeface="Nunito"/>
                <a:ea typeface="Nunito"/>
                <a:cs typeface="Nunito"/>
                <a:sym typeface="Nunito"/>
              </a:rPr>
              <a:t>Geriausiai buto kainą  </a:t>
            </a:r>
            <a:r>
              <a:rPr lang="lt" sz="1600">
                <a:latin typeface="Nunito"/>
                <a:ea typeface="Nunito"/>
                <a:cs typeface="Nunito"/>
                <a:sym typeface="Nunito"/>
              </a:rPr>
              <a:t>nuspėja </a:t>
            </a:r>
            <a:r>
              <a:rPr lang="lt" sz="1600">
                <a:latin typeface="Nunito"/>
                <a:ea typeface="Nunito"/>
                <a:cs typeface="Nunito"/>
                <a:sym typeface="Nunito"/>
              </a:rPr>
              <a:t>XGBoost modelis.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AutoNum type="arabicPeriod"/>
            </a:pPr>
            <a:r>
              <a:rPr lang="lt" sz="1600">
                <a:latin typeface="Nunito"/>
                <a:ea typeface="Nunito"/>
                <a:cs typeface="Nunito"/>
                <a:sym typeface="Nunito"/>
              </a:rPr>
              <a:t>Tikslumas - 80%.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AutoNum type="arabicPeriod"/>
            </a:pPr>
            <a:r>
              <a:rPr lang="lt" sz="1600">
                <a:latin typeface="Nunito"/>
                <a:ea typeface="Nunito"/>
                <a:cs typeface="Nunito"/>
                <a:sym typeface="Nunito"/>
              </a:rPr>
              <a:t>App: </a:t>
            </a:r>
            <a:r>
              <a:rPr lang="lt" sz="16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https://huggingface.co/spaces/alinaL/Kaunas_Aruodas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Nunito"/>
              <a:buAutoNum type="arabicPeriod"/>
            </a:pPr>
            <a:r>
              <a:rPr lang="lt" sz="1600">
                <a:latin typeface="Nunito"/>
                <a:ea typeface="Nunito"/>
                <a:cs typeface="Nunito"/>
                <a:sym typeface="Nunito"/>
              </a:rPr>
              <a:t>Iš Aruodo atsisiųstų ir išgautų duomenų </a:t>
            </a:r>
            <a:r>
              <a:rPr b="1" lang="lt" sz="1600">
                <a:latin typeface="Nunito"/>
                <a:ea typeface="Nunito"/>
                <a:cs typeface="Nunito"/>
                <a:sym typeface="Nunito"/>
              </a:rPr>
              <a:t>nebuvo panaudotos </a:t>
            </a:r>
            <a:r>
              <a:rPr lang="lt" sz="1600">
                <a:latin typeface="Nunito"/>
                <a:ea typeface="Nunito"/>
                <a:cs typeface="Nunito"/>
                <a:sym typeface="Nunito"/>
              </a:rPr>
              <a:t>(ignoruotos) </a:t>
            </a:r>
            <a:r>
              <a:rPr b="1" lang="lt" sz="1600">
                <a:latin typeface="Nunito"/>
                <a:ea typeface="Nunito"/>
                <a:cs typeface="Nunito"/>
                <a:sym typeface="Nunito"/>
              </a:rPr>
              <a:t>trys grupės duomenų</a:t>
            </a:r>
            <a:r>
              <a:rPr lang="lt" sz="1600">
                <a:latin typeface="Nunito"/>
                <a:ea typeface="Nunito"/>
                <a:cs typeface="Nunito"/>
                <a:sym typeface="Nunito"/>
              </a:rPr>
              <a:t>: 1. nuoraukos; 2. tekstinis aprašymas; 3. kiti tekstiniai ir laiko tipo duomenys. dėl to modelis netenka tikslumo ir </a:t>
            </a:r>
            <a:r>
              <a:rPr b="1" lang="lt" sz="1600">
                <a:latin typeface="Nunito"/>
                <a:ea typeface="Nunito"/>
                <a:cs typeface="Nunito"/>
                <a:sym typeface="Nunito"/>
              </a:rPr>
              <a:t>esant </a:t>
            </a:r>
            <a:r>
              <a:rPr lang="lt" sz="1600">
                <a:latin typeface="Nunito"/>
                <a:ea typeface="Nunito"/>
                <a:cs typeface="Nunito"/>
                <a:sym typeface="Nunito"/>
              </a:rPr>
              <a:t>tikslumo </a:t>
            </a:r>
            <a:r>
              <a:rPr b="1" lang="lt" sz="1600">
                <a:latin typeface="Nunito"/>
                <a:ea typeface="Nunito"/>
                <a:cs typeface="Nunito"/>
                <a:sym typeface="Nunito"/>
              </a:rPr>
              <a:t>poreikiui galime padidinti tikslumą už didesnę investiciją</a:t>
            </a:r>
            <a:r>
              <a:rPr lang="lt" sz="1600">
                <a:latin typeface="Nunito"/>
                <a:ea typeface="Nunito"/>
                <a:cs typeface="Nunito"/>
                <a:sym typeface="Nunito"/>
              </a:rPr>
              <a:t>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Ką ir kaip?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067100"/>
            <a:ext cx="7427400" cy="40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 surašyti iš svarbiausių feature'ų kuriuos naudojame kiek null reikšmių.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 Featurų apdoroje aprašti, kad null'us konvertuojam į 0.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 Kokių duomenų trūksta: ar tualetas yra bendras, ar virtuvė yra bendra, 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kiek toli artimiausias parkas/miškas,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kaip toli artimiausia stotelė, TODO: atsisiųsti stoteles iš https://www.stops.lt/kaunas/kaunas/stops.txt?1655319600000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DAR tolimesnėje ateiyje view-source:https://www.stops.lt/kaunas/kaunas/routes.txt?1655319600000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kaip dažnai važiuoja autobusai artimiausioje stotelėje, //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artimiausia parduotuvė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https://www.stops.lt/kaunas/#kaunas/map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 pridėti papildomą parametrą mažiau negu 20 m2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 palyginimą resultatų padaryti pvz. skirtumų lentelė.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 OLS pridėti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 xgboost pridėti be outlier'ių</a:t>
            </a:r>
            <a:endParaRPr sz="105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lt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* pridėti polinių koordinačių feature'ą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Nepanaudojame duomenų (trūkumas) TODO</a:t>
            </a:r>
            <a:endParaRPr/>
          </a:p>
        </p:txBody>
      </p:sp>
      <p:sp>
        <p:nvSpPr>
          <p:cNvPr id="297" name="Google Shape;297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lt" sz="2000"/>
              <a:t>Paveiksliukų </a:t>
            </a:r>
            <a:r>
              <a:rPr lang="lt" sz="2000"/>
              <a:t>(nusako būsto kokybę)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b="1" lang="lt" sz="2000"/>
              <a:t>Tekstinio aprašymo </a:t>
            </a:r>
            <a:r>
              <a:rPr lang="lt" sz="2000"/>
              <a:t>(at least </a:t>
            </a:r>
            <a:r>
              <a:rPr lang="lt" sz="2000" u="sng">
                <a:solidFill>
                  <a:schemeClr val="hlink"/>
                </a:solidFill>
                <a:hlinkClick r:id="rId3"/>
              </a:rPr>
              <a:t>bag of words</a:t>
            </a:r>
            <a:r>
              <a:rPr lang="lt" sz="2000"/>
              <a:t> model,</a:t>
            </a:r>
            <a:r>
              <a:rPr lang="lt" sz="2000"/>
              <a:t> </a:t>
            </a:r>
            <a:r>
              <a:rPr lang="lt" sz="2000" u="sng">
                <a:solidFill>
                  <a:schemeClr val="hlink"/>
                </a:solidFill>
                <a:hlinkClick r:id="rId4"/>
              </a:rPr>
              <a:t>Vector space</a:t>
            </a:r>
            <a:r>
              <a:rPr lang="lt" sz="2000"/>
              <a:t>)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lt" sz="2000"/>
              <a:t>Adresas (gatvės ir pastato kiemo ypatumai)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lt" sz="2000"/>
              <a:t>Pastato tipas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lt" sz="2000"/>
              <a:t>Šildymas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lt" sz="2000"/>
              <a:t>Pastato energijos suvartojimo klasė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lt" sz="2000"/>
              <a:t>Kada: įdėtas, Redaguotas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lt" sz="2000"/>
              <a:t>Kiek peržiūrėjo</a:t>
            </a:r>
            <a:endParaRPr sz="20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lt" sz="2000"/>
              <a:t>Aktyvus iki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/>
          <p:nvPr>
            <p:ph type="title"/>
          </p:nvPr>
        </p:nvSpPr>
        <p:spPr>
          <a:xfrm>
            <a:off x="1272900" y="597425"/>
            <a:ext cx="7407000" cy="922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lt"/>
              <a:t>Projekto tikslas </a:t>
            </a:r>
            <a:endParaRPr b="1"/>
          </a:p>
        </p:txBody>
      </p:sp>
      <p:sp>
        <p:nvSpPr>
          <p:cNvPr id="303" name="Google Shape;303;p17"/>
          <p:cNvSpPr txBox="1"/>
          <p:nvPr>
            <p:ph idx="1" type="body"/>
          </p:nvPr>
        </p:nvSpPr>
        <p:spPr>
          <a:xfrm>
            <a:off x="311700" y="1747550"/>
            <a:ext cx="8520600" cy="28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300">
                <a:solidFill>
                  <a:schemeClr val="dk1"/>
                </a:solidFill>
              </a:rPr>
              <a:t>NT kainos spėjimas Kauno mieste (skelbimai - aruodas.lt)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Bendra informacija	</a:t>
            </a:r>
            <a:endParaRPr/>
          </a:p>
        </p:txBody>
      </p:sp>
      <p:sp>
        <p:nvSpPr>
          <p:cNvPr id="309" name="Google Shape;309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 sz="2400"/>
              <a:t>Duomenys: </a:t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lt" sz="2400"/>
              <a:t>803 parduodamo NT skelbimai Kauno mieste (2022-05-24)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lt" sz="2400"/>
              <a:t>63 parametrai </a:t>
            </a:r>
            <a:r>
              <a:rPr b="1" lang="lt" sz="2400"/>
              <a:t>ir</a:t>
            </a:r>
            <a:endParaRPr b="1"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lt" sz="2400"/>
              <a:t>nuotraukos (</a:t>
            </a:r>
            <a:r>
              <a:rPr b="1" lang="lt" sz="2400"/>
              <a:t>iki</a:t>
            </a:r>
            <a:r>
              <a:rPr lang="lt" sz="2400"/>
              <a:t> </a:t>
            </a:r>
            <a:r>
              <a:rPr b="1" lang="lt" sz="2400"/>
              <a:t>28 </a:t>
            </a:r>
            <a:r>
              <a:rPr lang="lt" sz="2400"/>
              <a:t>vnt.)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lt" sz="2400"/>
              <a:t>105 MiB neapdoroto HTML. pandas profiling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4" name="Google Shape;314;p19"/>
          <p:cNvGraphicFramePr/>
          <p:nvPr/>
        </p:nvGraphicFramePr>
        <p:xfrm>
          <a:off x="311700" y="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{143250F3-27DE-487F-B541-D56BA25C1683}</a:tableStyleId>
              </a:tblPr>
              <a:tblGrid>
                <a:gridCol w="3201800"/>
                <a:gridCol w="3024800"/>
                <a:gridCol w="2479550"/>
              </a:tblGrid>
              <a:tr h="498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Kaina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Aprašymas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Adresas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Platuma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Ilguma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Tel1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Tel2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Įdėtas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Redaguotas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Aktyvus iki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Įsiminė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Peržiūrėjo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600"/>
                        <a:t>Details:</a:t>
                      </a:r>
                      <a:endParaRPr b="1" sz="16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Plotas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Kambarių sk.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Aukštas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Aukštų sk.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Metai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Pastato tipas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Šildymas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Buto numeris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Namo numeris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Pastato energijos suvartojimo klasė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350"/>
                        <a:t>Įrengimas:</a:t>
                      </a:r>
                      <a:r>
                        <a:rPr lang="lt" sz="1350"/>
                        <a:t> Įrengtas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     </a:t>
                      </a:r>
                      <a:r>
                        <a:rPr lang="lt" sz="1350"/>
                        <a:t>              </a:t>
                      </a:r>
                      <a:r>
                        <a:rPr lang="lt" sz="1350"/>
                        <a:t>Dalinė apdaila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                   </a:t>
                      </a:r>
                      <a:r>
                        <a:rPr lang="lt" sz="1350"/>
                        <a:t>Neįrengtas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                   </a:t>
                      </a:r>
                      <a:r>
                        <a:rPr lang="lt" sz="1350"/>
                        <a:t>Kita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Apsauga__Budintis sargas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Apsauga__Kodinė laiptinės spyna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Apsauga__Signalizacija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Apsauga__Šarvuotos durys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Apsauga__Vaizdo kameros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550"/>
                        <a:t>Ypatybės:</a:t>
                      </a:r>
                      <a:endParaRPr b="1" sz="15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Atskiras įėjimas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Aukštos lubos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Butas palėpėje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Butas per kelis aukštus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buto dalis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Internetas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Kabelinė televizija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Nauja elektros instaliacija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Nauja kanalizacija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Renovuotas namas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Tualetas ir vonia atskirai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Uždaras kiemas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Varžytynės/aukcionas</a:t>
                      </a:r>
                      <a:endParaRPr sz="13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 sz="1350"/>
                        <a:t>Virtuvė sujungta su kambariu</a:t>
                      </a:r>
                      <a:endParaRPr sz="135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500"/>
                        <a:t>Papildoma įranga: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Dušo kabina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Indaplovė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Kondicionierius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Plastikiniai vamzdžiai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Rekuperacinė sistema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Skalbimo mašina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Su baldais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Šaldytuvas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Šildomos grindys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Viryklė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Virtuvės komplektas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Vonia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Židinys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lt" sz="1500"/>
                        <a:t>Papildomos patalpos:</a:t>
                      </a:r>
                      <a:endParaRPr b="1" sz="15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Balkonas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Drabužinė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Yra palėpė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Pirtis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Rūsys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Sandėliukas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Terasa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lt"/>
                        <a:t>Vieta automobiliui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Histograma - kaina</a:t>
            </a:r>
            <a:endParaRPr/>
          </a:p>
        </p:txBody>
      </p:sp>
      <p:sp>
        <p:nvSpPr>
          <p:cNvPr id="320" name="Google Shape;320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75" y="1152650"/>
            <a:ext cx="8122925" cy="356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"/>
              <a:t>Histograma - kaina (cut outliers)</a:t>
            </a:r>
            <a:endParaRPr/>
          </a:p>
        </p:txBody>
      </p:sp>
      <p:sp>
        <p:nvSpPr>
          <p:cNvPr id="327" name="Google Shape;327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02" y="1152475"/>
            <a:ext cx="8049926" cy="3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